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7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405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7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66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56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20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174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26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34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13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41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81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040E6-1383-4FEF-8C73-57F50EA5D993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D7A17-07E4-44F0-9563-5D8F93029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09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56492" y="457200"/>
                <a:ext cx="10697308" cy="5719763"/>
              </a:xfrm>
            </p:spPr>
            <p:txBody>
              <a:bodyPr>
                <a:normAutofit fontScale="77500" lnSpcReduction="20000"/>
              </a:bodyPr>
              <a:lstStyle/>
              <a:p>
                <a:endParaRPr lang="ru-RU" b="1" dirty="0" smtClean="0"/>
              </a:p>
              <a:p>
                <a:endParaRPr lang="ru-RU" b="1" dirty="0"/>
              </a:p>
              <a:p>
                <a:r>
                  <a:rPr lang="ru-RU" sz="3300" b="1" dirty="0" smtClean="0">
                    <a:solidFill>
                      <a:srgbClr val="0070C0"/>
                    </a:solidFill>
                  </a:rPr>
                  <a:t>Лекция </a:t>
                </a:r>
                <a:r>
                  <a:rPr lang="ru-RU" sz="3300" b="1" dirty="0">
                    <a:solidFill>
                      <a:srgbClr val="0070C0"/>
                    </a:solidFill>
                  </a:rPr>
                  <a:t>10.</a:t>
                </a:r>
                <a:r>
                  <a:rPr lang="ru-RU" sz="3300" dirty="0">
                    <a:solidFill>
                      <a:srgbClr val="0070C0"/>
                    </a:solidFill>
                  </a:rPr>
                  <a:t> Оптические явления в </a:t>
                </a:r>
                <a:r>
                  <a:rPr lang="ru-RU" sz="3300" dirty="0" err="1">
                    <a:solidFill>
                      <a:srgbClr val="0070C0"/>
                    </a:solidFill>
                  </a:rPr>
                  <a:t>наносистемах</a:t>
                </a:r>
                <a:r>
                  <a:rPr lang="ru-RU" sz="3300" dirty="0">
                    <a:solidFill>
                      <a:srgbClr val="0070C0"/>
                    </a:solidFill>
                  </a:rPr>
                  <a:t>. Просвечивающая и сканирующая электронная микроскопия. </a:t>
                </a:r>
              </a:p>
              <a:p>
                <a:endParaRPr lang="ru-RU" dirty="0"/>
              </a:p>
              <a:p>
                <a:r>
                  <a:rPr lang="ru-RU" dirty="0"/>
                  <a:t>Оптические явления </a:t>
                </a:r>
                <a:r>
                  <a:rPr lang="ru-RU" dirty="0" smtClean="0"/>
                  <a:t>характерны для </a:t>
                </a:r>
                <a:r>
                  <a:rPr lang="ru-RU" dirty="0"/>
                  <a:t>наночастиц во взвешенном </a:t>
                </a:r>
                <a:r>
                  <a:rPr lang="ru-RU" dirty="0" smtClean="0"/>
                  <a:t>состоянии</a:t>
                </a:r>
                <a:r>
                  <a:rPr lang="ru-RU" dirty="0"/>
                  <a:t>. </a:t>
                </a:r>
                <a:endParaRPr lang="ru-RU" dirty="0" smtClean="0"/>
              </a:p>
              <a:p>
                <a:r>
                  <a:rPr lang="ru-RU" i="1" dirty="0" smtClean="0">
                    <a:solidFill>
                      <a:srgbClr val="0070C0"/>
                    </a:solidFill>
                  </a:rPr>
                  <a:t>рассеяние </a:t>
                </a:r>
              </a:p>
              <a:p>
                <a:r>
                  <a:rPr lang="ru-RU" i="1" dirty="0" smtClean="0">
                    <a:solidFill>
                      <a:srgbClr val="0070C0"/>
                    </a:solidFill>
                  </a:rPr>
                  <a:t>поглощение света</a:t>
                </a:r>
              </a:p>
              <a:p>
                <a:r>
                  <a:rPr lang="ru-RU" dirty="0" smtClean="0"/>
                  <a:t> </a:t>
                </a:r>
                <a:r>
                  <a:rPr lang="ru-RU" dirty="0"/>
                  <a:t>Зависимость интенсивности рассеиваемого света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с</m:t>
                        </m:r>
                      </m:sub>
                    </m:sSub>
                  </m:oMath>
                </a14:m>
                <a:r>
                  <a:rPr lang="ru-RU" dirty="0"/>
                  <a:t> от интенсивности падающего света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dirty="0" smtClean="0"/>
                  <a:t> определяется </a:t>
                </a:r>
                <a:r>
                  <a:rPr lang="ru-RU" dirty="0"/>
                  <a:t>уравнением Рэлея</a:t>
                </a:r>
                <a:r>
                  <a:rPr lang="en-GB" dirty="0"/>
                  <a:t>: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с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24∙</m:t>
                        </m:r>
                        <m:sSup>
                          <m:s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Sup>
                                  <m:sSubSupPr>
                                    <m:ctrlPr>
                                      <a:rPr lang="ru-R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ru-R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num>
                              <m:den>
                                <m:sSubSup>
                                  <m:sSubSupPr>
                                    <m:ctrlPr>
                                      <a:rPr lang="ru-R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sSubSup>
                                  <m:sSubSupPr>
                                    <m:ctrlPr>
                                      <a:rPr lang="ru-R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GB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den>
                            </m:f>
                          </m:e>
                        </m:d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, 					(1)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частичная концентрация наночастиц</a:t>
                </a:r>
                <a:r>
                  <a:rPr lang="en-GB" dirty="0"/>
                  <a:t>; V – </a:t>
                </a:r>
                <a:r>
                  <a:rPr lang="ru-RU" dirty="0"/>
                  <a:t>объем наночастиц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длина волны падающего света</a:t>
                </a:r>
                <a:r>
                  <a:rPr lang="en-GB" dirty="0"/>
                  <a:t>; n</a:t>
                </a:r>
                <a:r>
                  <a:rPr lang="en-GB" baseline="-25000" dirty="0"/>
                  <a:t>1</a:t>
                </a:r>
                <a:r>
                  <a:rPr lang="en-GB" dirty="0"/>
                  <a:t> </a:t>
                </a:r>
                <a:r>
                  <a:rPr lang="ru-RU" dirty="0"/>
                  <a:t>и </a:t>
                </a:r>
                <a:r>
                  <a:rPr lang="en-GB" dirty="0"/>
                  <a:t>n</a:t>
                </a:r>
                <a:r>
                  <a:rPr lang="en-GB" baseline="-25000" dirty="0"/>
                  <a:t>2 </a:t>
                </a:r>
                <a:r>
                  <a:rPr lang="en-GB" dirty="0"/>
                  <a:t>- </a:t>
                </a:r>
                <a:r>
                  <a:rPr lang="ru-RU" dirty="0"/>
                  <a:t>показатели преломления дисперсной фазы и дисперсионной среды.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56492" y="457200"/>
                <a:ext cx="10697308" cy="5719763"/>
              </a:xfrm>
              <a:blipFill rotWithShape="0">
                <a:blip r:embed="rId2"/>
                <a:stretch>
                  <a:fillRect l="-912" r="-912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204" y="154937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629651" y="63722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sma-NO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Adilbekova</a:t>
            </a:r>
            <a:r>
              <a:rPr lang="en-US" altLang="sma-NO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A.O</a:t>
            </a:r>
          </a:p>
        </p:txBody>
      </p:sp>
    </p:spTree>
    <p:extLst>
      <p:ext uri="{BB962C8B-B14F-4D97-AF65-F5344CB8AC3E}">
        <p14:creationId xmlns:p14="http://schemas.microsoft.com/office/powerpoint/2010/main" val="376801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062" y="433754"/>
            <a:ext cx="10509738" cy="5743209"/>
          </a:xfrm>
        </p:spPr>
        <p:txBody>
          <a:bodyPr/>
          <a:lstStyle/>
          <a:p>
            <a:r>
              <a:rPr lang="ru-RU" dirty="0"/>
              <a:t>Схема метода нефелометрии и </a:t>
            </a:r>
            <a:r>
              <a:rPr lang="ru-RU" dirty="0" err="1"/>
              <a:t>турбидиметрии</a:t>
            </a:r>
            <a:r>
              <a:rPr lang="ru-RU" dirty="0"/>
              <a:t> представлена на рис.4.</a:t>
            </a:r>
          </a:p>
          <a:p>
            <a:r>
              <a:rPr lang="ru-RU" dirty="0" err="1">
                <a:solidFill>
                  <a:srgbClr val="0070C0"/>
                </a:solidFill>
              </a:rPr>
              <a:t>Турбидиметрия</a:t>
            </a:r>
            <a:r>
              <a:rPr lang="ru-RU" dirty="0"/>
              <a:t>: принцип действия заключается в определении экстинкции двух световых потоков (1, 2), проходящих через кюветы 3, с анализируемыми и стандартными </a:t>
            </a:r>
            <a:r>
              <a:rPr lang="ru-RU" dirty="0" smtClean="0"/>
              <a:t>золями.</a:t>
            </a:r>
            <a:endParaRPr lang="ru-RU" dirty="0"/>
          </a:p>
          <a:p>
            <a:r>
              <a:rPr lang="en-GB" dirty="0"/>
              <a:t> 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33" y="2800391"/>
            <a:ext cx="4485640" cy="24415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744301" y="382312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dirty="0" smtClean="0"/>
              <a:t>Рис.4.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Схемы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определения размера наночастиц с помощью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турбидиметрии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(а) и нефелометрии (б): 1 - источник света; 2 - зеркало; 3 - кюветы с золем; 4 - призмы; 5 - подвижные экраны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056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54" y="122830"/>
            <a:ext cx="9785445" cy="489954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048000" y="5092701"/>
            <a:ext cx="8498006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Сравнени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 оптического микроскопа с электронными просвечивающим  и сканирующим микроскопами</a:t>
            </a:r>
            <a:endParaRPr lang="sma-NO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8260" y="5373388"/>
            <a:ext cx="1624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δ = λ / 2 n sin α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414932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9588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для IPhone, смайлики, думаю вопро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63" y="1455218"/>
            <a:ext cx="1083266" cy="108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471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767" y="1105469"/>
            <a:ext cx="7642745" cy="304743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4349368" y="4977602"/>
            <a:ext cx="5323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Principle of the slit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ultramicroscope</a:t>
            </a:r>
            <a:endParaRPr lang="sma-NO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47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03385" y="433754"/>
                <a:ext cx="10650415" cy="5743209"/>
              </a:xfrm>
            </p:spPr>
            <p:txBody>
              <a:bodyPr>
                <a:normAutofit fontScale="92500"/>
              </a:bodyPr>
              <a:lstStyle/>
              <a:p>
                <a:r>
                  <a:rPr lang="ru-RU" dirty="0"/>
                  <a:t>Рассеяние наблюдается при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&lt;0,1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GB" dirty="0"/>
                  <a:t> </a:t>
                </a:r>
                <a:endParaRPr lang="ru-RU" dirty="0" smtClean="0"/>
              </a:p>
              <a:p>
                <a:r>
                  <a:rPr lang="ru-RU" dirty="0" smtClean="0"/>
                  <a:t>Длина </a:t>
                </a:r>
                <a:r>
                  <a:rPr lang="ru-RU" dirty="0"/>
                  <a:t>волны светового спектра колеблется в пределах 380-760 </a:t>
                </a:r>
                <a:r>
                  <a:rPr lang="ru-RU" dirty="0" err="1"/>
                  <a:t>нм</a:t>
                </a:r>
                <a:r>
                  <a:rPr lang="ru-RU" dirty="0"/>
                  <a:t>; следовательно, наночастицы размером около 38-76 </a:t>
                </a:r>
                <a:r>
                  <a:rPr lang="ru-RU" dirty="0" err="1"/>
                  <a:t>нм</a:t>
                </a:r>
                <a:r>
                  <a:rPr lang="ru-RU" dirty="0"/>
                  <a:t> способны рассеивать свет.</a:t>
                </a:r>
                <a:endParaRPr lang="en-GB" dirty="0"/>
              </a:p>
              <a:p>
                <a:r>
                  <a:rPr lang="ru-RU" dirty="0"/>
                  <a:t>Экстинкция (E) или оптическая плотность (D) определяет уменьшение интенсивности света из-за поглощения. Рассчитывается по закону </a:t>
                </a:r>
                <a:r>
                  <a:rPr lang="ru-RU" dirty="0" err="1"/>
                  <a:t>Бугера</a:t>
                </a:r>
                <a:r>
                  <a:rPr lang="ru-RU" dirty="0"/>
                  <a:t>-Ламберта-</a:t>
                </a:r>
                <a:r>
                  <a:rPr lang="ru-RU" dirty="0" err="1"/>
                  <a:t>Бера</a:t>
                </a:r>
                <a:r>
                  <a:rPr lang="en-GB" dirty="0"/>
                  <a:t>: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GB" dirty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𝛽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p>
                  </m:oMath>
                </a14:m>
                <a:r>
                  <a:rPr lang="en-GB" dirty="0"/>
                  <a:t> ,					(2)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/>
                  <a:t>где</a:t>
                </a:r>
                <a:r>
                  <a:rPr lang="en-GB" dirty="0"/>
                  <a:t> </a:t>
                </a:r>
                <a:r>
                  <a:rPr lang="en-GB" i="1" dirty="0"/>
                  <a:t>I</a:t>
                </a:r>
                <a:r>
                  <a:rPr lang="en-GB" i="1" baseline="-25000" dirty="0"/>
                  <a:t>0</a:t>
                </a:r>
                <a:r>
                  <a:rPr lang="en-GB" dirty="0"/>
                  <a:t> </a:t>
                </a:r>
                <a:r>
                  <a:rPr lang="ru-RU" dirty="0"/>
                  <a:t>интенсивность падающего света</a:t>
                </a:r>
                <a:r>
                  <a:rPr lang="en-GB" dirty="0"/>
                  <a:t>; </a:t>
                </a:r>
                <a:r>
                  <a:rPr lang="en-GB" i="1" dirty="0"/>
                  <a:t>I</a:t>
                </a:r>
                <a:r>
                  <a:rPr lang="en-GB" dirty="0"/>
                  <a:t> </a:t>
                </a:r>
                <a:r>
                  <a:rPr lang="ru-RU" dirty="0"/>
                  <a:t>интенсивность света после прохождения через образец </a:t>
                </a:r>
                <a:r>
                  <a:rPr lang="en-GB" dirty="0"/>
                  <a:t>(</a:t>
                </a:r>
                <a:r>
                  <a:rPr lang="ru-RU" dirty="0"/>
                  <a:t>Рис</a:t>
                </a:r>
                <a:r>
                  <a:rPr lang="en-GB" dirty="0"/>
                  <a:t>. 25);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GB" dirty="0"/>
                  <a:t> – </a:t>
                </a:r>
                <a:r>
                  <a:rPr lang="ru-RU" dirty="0"/>
                  <a:t>размер поглощающей среды</a:t>
                </a:r>
                <a:r>
                  <a:rPr lang="en-GB" dirty="0"/>
                  <a:t>;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GB" dirty="0"/>
                  <a:t>- </a:t>
                </a:r>
                <a:r>
                  <a:rPr lang="ru-RU" dirty="0"/>
                  <a:t>коэффициент, определяющий полное поглощение и рассеяние света</a:t>
                </a:r>
                <a:r>
                  <a:rPr lang="en-GB" dirty="0"/>
                  <a:t>.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3385" y="433754"/>
                <a:ext cx="10650415" cy="5743209"/>
              </a:xfrm>
              <a:blipFill rotWithShape="0">
                <a:blip r:embed="rId2"/>
                <a:stretch>
                  <a:fillRect l="-858" t="-1592" r="-343" b="-1805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4427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15" y="1324709"/>
            <a:ext cx="4477190" cy="276664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047999" y="4678903"/>
            <a:ext cx="77137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</a:t>
            </a:r>
            <a:r>
              <a:rPr lang="en-GB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p, </a:t>
            </a:r>
            <a:r>
              <a:rPr lang="en-GB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GB" sz="240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</a:t>
            </a:r>
            <a:r>
              <a:rPr lang="en-GB" sz="24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интенсивность падающего, проходящего и рассеянного света</a:t>
            </a:r>
          </a:p>
          <a:p>
            <a:pPr indent="449580" algn="ctr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</a:t>
            </a:r>
            <a:r>
              <a:rPr lang="en-GB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–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Оптические свойства наночастиц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46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15108" y="668215"/>
                <a:ext cx="10638692" cy="5508748"/>
              </a:xfrm>
            </p:spPr>
            <p:txBody>
              <a:bodyPr/>
              <a:lstStyle/>
              <a:p>
                <a:r>
                  <a:rPr lang="ru-RU" dirty="0"/>
                  <a:t>Интенсивность поглощенного света</a:t>
                </a:r>
                <a:r>
                  <a:rPr lang="en-GB" dirty="0"/>
                  <a:t> </a:t>
                </a:r>
                <a:r>
                  <a:rPr lang="en-GB" dirty="0" err="1"/>
                  <a:t>I</a:t>
                </a:r>
                <a:r>
                  <a:rPr lang="en-GB" baseline="-25000" dirty="0" err="1"/>
                  <a:t>a</a:t>
                </a:r>
                <a:r>
                  <a:rPr lang="en-GB" baseline="-25000" dirty="0"/>
                  <a:t> </a:t>
                </a:r>
                <a:r>
                  <a:rPr lang="ru-RU" dirty="0"/>
                  <a:t>равна</a:t>
                </a:r>
                <a:r>
                  <a:rPr lang="en-GB" dirty="0"/>
                  <a:t>: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0  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GB" dirty="0"/>
                  <a:t>						</a:t>
                </a:r>
                <a:r>
                  <a:rPr lang="en-GB" dirty="0" smtClean="0"/>
                  <a:t>(</a:t>
                </a:r>
                <a:r>
                  <a:rPr lang="ru-RU" dirty="0"/>
                  <a:t>3</a:t>
                </a:r>
                <a:r>
                  <a:rPr lang="en-GB" dirty="0" smtClean="0"/>
                  <a:t>)</a:t>
                </a:r>
                <a:endParaRPr lang="ru-RU" dirty="0"/>
              </a:p>
              <a:p>
                <a:pPr marL="0" indent="0">
                  <a:buNone/>
                </a:pPr>
                <a:r>
                  <a:rPr lang="en-GB" dirty="0"/>
                  <a:t> </a:t>
                </a:r>
                <a:endParaRPr lang="ru-RU" dirty="0"/>
              </a:p>
              <a:p>
                <a:r>
                  <a:rPr lang="ru-RU" dirty="0"/>
                  <a:t>и характеризуется спектрами поглощения, которые зависят от длины волны падающего света, размера и формы наночастиц.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108" y="668215"/>
                <a:ext cx="10638692" cy="5508748"/>
              </a:xfrm>
              <a:blipFill rotWithShape="0">
                <a:blip r:embed="rId2"/>
                <a:stretch>
                  <a:fillRect l="-1031" t="-1883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508" y="3704492"/>
            <a:ext cx="4887298" cy="29146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9251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5" r="17103"/>
          <a:stretch/>
        </p:blipFill>
        <p:spPr bwMode="auto">
          <a:xfrm>
            <a:off x="621322" y="422031"/>
            <a:ext cx="5902307" cy="55829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732580" y="997027"/>
            <a:ext cx="631873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Рисунок 3 - Экстинкция (1), поглощение (2) и рассеяние (3) наночастиц серебра различной формы и размера. а - сфера диаметром 40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; б - кубики с ребром 40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; в - тетраэдры с ребром 40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; г - октаэдры с ребром 40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; д - правильные треугольные призмы с краем основания 40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и высотой 5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; f - диски диаметром 40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и толщиной 5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E - экстинкция,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- интенсивность поглощенного и рассеянного света.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881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1887414" y="433754"/>
                <a:ext cx="8675077" cy="65966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ru-RU" sz="2800" dirty="0"/>
              </a:p>
              <a:p>
                <a:r>
                  <a:rPr lang="ru-RU" sz="3200" i="1" dirty="0">
                    <a:solidFill>
                      <a:srgbClr val="0070C0"/>
                    </a:solidFill>
                  </a:rPr>
                  <a:t>Определение размеров наночастиц на основе оптических явлений</a:t>
                </a:r>
                <a:r>
                  <a:rPr lang="ru-RU" sz="3200" i="1" dirty="0" smtClean="0">
                    <a:solidFill>
                      <a:srgbClr val="0070C0"/>
                    </a:solidFill>
                  </a:rPr>
                  <a:t>.</a:t>
                </a:r>
              </a:p>
              <a:p>
                <a:r>
                  <a:rPr lang="ru-RU" sz="3200" dirty="0" smtClean="0"/>
                  <a:t>В </a:t>
                </a:r>
                <a:r>
                  <a:rPr lang="ru-RU" sz="3200" dirty="0"/>
                  <a:t>дополнение к </a:t>
                </a:r>
                <a:r>
                  <a:rPr lang="ru-RU" sz="3200" dirty="0" smtClean="0"/>
                  <a:t>методам </a:t>
                </a:r>
                <a:r>
                  <a:rPr lang="ru-RU" sz="3200" dirty="0"/>
                  <a:t>определения размера наночастиц существуют другие методы, такие как </a:t>
                </a:r>
                <a:r>
                  <a:rPr lang="ru-RU" sz="3200" dirty="0">
                    <a:solidFill>
                      <a:srgbClr val="0070C0"/>
                    </a:solidFill>
                  </a:rPr>
                  <a:t>нефелометрия</a:t>
                </a:r>
                <a:r>
                  <a:rPr lang="ru-RU" sz="3200" dirty="0"/>
                  <a:t> и </a:t>
                </a:r>
                <a:r>
                  <a:rPr lang="ru-RU" sz="3200" dirty="0" err="1">
                    <a:solidFill>
                      <a:srgbClr val="0070C0"/>
                    </a:solidFill>
                  </a:rPr>
                  <a:t>турбидиметрия</a:t>
                </a:r>
                <a:r>
                  <a:rPr lang="ru-RU" sz="3200" dirty="0"/>
                  <a:t>.</a:t>
                </a:r>
              </a:p>
              <a:p>
                <a:endParaRPr lang="ru-RU" sz="3200" dirty="0"/>
              </a:p>
              <a:p>
                <a:r>
                  <a:rPr lang="ru-RU" sz="3200" dirty="0"/>
                  <a:t>Нефелометрия</a:t>
                </a:r>
                <a:r>
                  <a:rPr lang="en-GB" sz="3200" dirty="0"/>
                  <a:t> :</a:t>
                </a:r>
              </a:p>
              <a:p>
                <a:endParaRPr lang="ru-RU" sz="3200" dirty="0"/>
              </a:p>
              <a:p>
                <a:r>
                  <a:rPr lang="en-GB" sz="3200" i="1" dirty="0" err="1"/>
                  <a:t>I</a:t>
                </a:r>
                <a:r>
                  <a:rPr lang="en-GB" sz="3200" i="1" baseline="-25000" dirty="0" err="1"/>
                  <a:t>sc</a:t>
                </a:r>
                <a:r>
                  <a:rPr lang="en-GB" sz="3200" i="1" dirty="0"/>
                  <a:t> = k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GB" sz="3200" i="1" dirty="0" smtClean="0"/>
                  <a:t>v</a:t>
                </a:r>
                <a:r>
                  <a:rPr lang="ru-RU" sz="3200" i="1" baseline="-25000" dirty="0" smtClean="0"/>
                  <a:t>ч</a:t>
                </a:r>
                <a:r>
                  <a:rPr lang="en-GB" sz="3200" i="1" dirty="0" smtClean="0"/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GB" sz="32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GB" sz="3200" i="1" baseline="30000" dirty="0"/>
                  <a:t>2</a:t>
                </a:r>
                <a14:m>
                  <m:oMath xmlns:m="http://schemas.openxmlformats.org/officeDocument/2006/math">
                    <m:r>
                      <a:rPr lang="en-GB" sz="3200" i="1" baseline="30000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GB" sz="3200" i="1" dirty="0"/>
                  <a:t>I</a:t>
                </a:r>
                <a:r>
                  <a:rPr lang="en-GB" sz="3200" i="1" baseline="-25000" dirty="0"/>
                  <a:t>o </a:t>
                </a:r>
                <a:endParaRPr lang="ru-RU" sz="3200" i="1" baseline="-25000" dirty="0" smtClean="0"/>
              </a:p>
              <a:p>
                <a:endParaRPr lang="ru-RU" sz="3200" i="1" baseline="-25000" dirty="0"/>
              </a:p>
              <a:p>
                <a:r>
                  <a:rPr lang="ru-RU" sz="3200" i="1" dirty="0" smtClean="0"/>
                  <a:t>на основе уравнения Рэлея</a:t>
                </a:r>
                <a:endParaRPr lang="ru-RU" sz="3200" i="1" baseline="-25000" dirty="0" smtClean="0"/>
              </a:p>
              <a:p>
                <a:endParaRPr lang="en-GB" sz="3200" i="1" baseline="-25000" dirty="0"/>
              </a:p>
              <a:p>
                <a:endParaRPr lang="en-GB" sz="32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7414" y="433754"/>
                <a:ext cx="8675077" cy="6596678"/>
              </a:xfrm>
              <a:prstGeom prst="rect">
                <a:avLst/>
              </a:prstGeom>
              <a:blipFill rotWithShape="0">
                <a:blip r:embed="rId2"/>
                <a:stretch>
                  <a:fillRect l="-1827" r="-35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9369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62000" y="246185"/>
                <a:ext cx="10591800" cy="5930778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GB" sz="4000" i="1" baseline="-25000" dirty="0"/>
                  <a:t>			</a:t>
                </a:r>
                <a:r>
                  <a:rPr lang="en-GB" sz="4000" i="1" dirty="0"/>
                  <a:t> </a:t>
                </a:r>
                <a:endParaRPr lang="ru-RU" sz="4000" dirty="0"/>
              </a:p>
              <a:p>
                <a:r>
                  <a:rPr lang="ru-RU" sz="3300" dirty="0"/>
                  <a:t>В одну из кювет помещают золь с известным радиусом частиц </a:t>
                </a:r>
                <a:r>
                  <a:rPr lang="ru-RU" sz="3300" dirty="0" err="1"/>
                  <a:t>r</a:t>
                </a:r>
                <a:r>
                  <a:rPr lang="ru-RU" sz="3300" baseline="-25000" dirty="0" err="1"/>
                  <a:t>s</a:t>
                </a:r>
                <a:r>
                  <a:rPr lang="ru-RU" sz="3300" dirty="0"/>
                  <a:t>, а в другую - золь наночастиц с радиусом </a:t>
                </a:r>
                <a:r>
                  <a:rPr lang="ru-RU" sz="3300" dirty="0" err="1"/>
                  <a:t>r</a:t>
                </a:r>
                <a:r>
                  <a:rPr lang="ru-RU" sz="3300" baseline="-25000" dirty="0" err="1"/>
                  <a:t>x</a:t>
                </a:r>
                <a:r>
                  <a:rPr lang="ru-RU" sz="3300" dirty="0"/>
                  <a:t>. При сравнении двух золей с одинаковой числовой концентрацией и одинаковой интенсивностью падающего света можно записать:</a:t>
                </a:r>
                <a:r>
                  <a:rPr lang="en-GB" sz="4000" dirty="0"/>
                  <a:t> </a:t>
                </a:r>
                <a:endParaRPr lang="ru-RU" sz="4000" dirty="0"/>
              </a:p>
              <a:p>
                <a:r>
                  <a:rPr lang="en-GB" sz="4000" i="1" dirty="0"/>
                  <a:t>I</a:t>
                </a:r>
                <a:r>
                  <a:rPr lang="en-GB" sz="4000" i="1" baseline="-25000" dirty="0"/>
                  <a:t>sc1</a:t>
                </a:r>
                <a:r>
                  <a:rPr lang="en-GB" sz="4000" i="1" dirty="0"/>
                  <a:t>/I</a:t>
                </a:r>
                <a:r>
                  <a:rPr lang="en-GB" sz="4000" i="1" baseline="-25000" dirty="0"/>
                  <a:t>sc2 = </a:t>
                </a:r>
                <a:r>
                  <a:rPr lang="en-GB" sz="4000" i="1" dirty="0"/>
                  <a:t>V</a:t>
                </a:r>
                <a:r>
                  <a:rPr lang="en-GB" sz="4000" i="1" baseline="-25000" dirty="0"/>
                  <a:t>1 </a:t>
                </a:r>
                <a:r>
                  <a:rPr lang="en-GB" sz="4000" i="1" dirty="0"/>
                  <a:t>/V</a:t>
                </a:r>
                <a:r>
                  <a:rPr lang="en-GB" sz="4000" i="1" baseline="-25000" dirty="0"/>
                  <a:t>2	 </a:t>
                </a:r>
                <a:r>
                  <a:rPr lang="en-GB" sz="4000" dirty="0"/>
                  <a:t>or	 </a:t>
                </a:r>
                <a:r>
                  <a:rPr lang="en-GB" sz="4000" i="1" dirty="0"/>
                  <a:t>I</a:t>
                </a:r>
                <a:r>
                  <a:rPr lang="en-GB" sz="4000" i="1" baseline="-25000" dirty="0"/>
                  <a:t>sc1</a:t>
                </a:r>
                <a:r>
                  <a:rPr lang="en-GB" sz="4000" i="1" dirty="0"/>
                  <a:t>/I</a:t>
                </a:r>
                <a:r>
                  <a:rPr lang="en-GB" sz="4000" i="1" baseline="-25000" dirty="0"/>
                  <a:t>sc2</a:t>
                </a:r>
                <a:r>
                  <a:rPr lang="en-GB" sz="4000" dirty="0"/>
                  <a:t> = </a:t>
                </a:r>
                <a:r>
                  <a:rPr lang="en-GB" sz="4000" i="1" dirty="0"/>
                  <a:t>r</a:t>
                </a:r>
                <a:r>
                  <a:rPr lang="en-GB" sz="4000" i="1" baseline="30000" dirty="0"/>
                  <a:t>3</a:t>
                </a:r>
                <a:r>
                  <a:rPr lang="en-GB" sz="4000" i="1" baseline="-25000" dirty="0"/>
                  <a:t>x </a:t>
                </a:r>
                <a:r>
                  <a:rPr lang="en-GB" sz="4000" i="1" dirty="0"/>
                  <a:t>/ r</a:t>
                </a:r>
                <a:r>
                  <a:rPr lang="en-GB" sz="4000" i="1" baseline="30000" dirty="0"/>
                  <a:t>3</a:t>
                </a:r>
                <a:r>
                  <a:rPr lang="en-GB" sz="4000" i="1" baseline="-25000" dirty="0"/>
                  <a:t>s  </a:t>
                </a:r>
                <a:r>
                  <a:rPr lang="en-GB" sz="4000" i="1" dirty="0"/>
                  <a:t> </a:t>
                </a:r>
              </a:p>
              <a:p>
                <a:endParaRPr lang="ru-RU" sz="4000" dirty="0"/>
              </a:p>
              <a:p>
                <a:r>
                  <a:rPr lang="ru-RU" sz="3000" dirty="0"/>
                  <a:t>если радиус частиц стандартного образца равен </a:t>
                </a:r>
                <a:r>
                  <a:rPr lang="ru-RU" sz="3000" dirty="0" err="1"/>
                  <a:t>r</a:t>
                </a:r>
                <a:r>
                  <a:rPr lang="ru-RU" sz="3000" baseline="-25000" dirty="0" err="1"/>
                  <a:t>s</a:t>
                </a:r>
                <a:r>
                  <a:rPr lang="ru-RU" sz="3000" dirty="0"/>
                  <a:t>, то радиус неизвестной (</a:t>
                </a:r>
                <a:r>
                  <a:rPr lang="ru-RU" sz="3000" dirty="0" err="1"/>
                  <a:t>r</a:t>
                </a:r>
                <a:r>
                  <a:rPr lang="ru-RU" sz="3000" baseline="-25000" dirty="0" err="1"/>
                  <a:t>x</a:t>
                </a:r>
                <a:r>
                  <a:rPr lang="ru-RU" sz="3000" dirty="0"/>
                  <a:t>) частицы равен:</a:t>
                </a:r>
                <a:r>
                  <a:rPr lang="en-GB" sz="4000" dirty="0"/>
                  <a:t> </a:t>
                </a:r>
                <a:endParaRPr lang="ru-RU" sz="4000" dirty="0"/>
              </a:p>
              <a:p>
                <a:r>
                  <a:rPr lang="en-GB" sz="4000" i="1" dirty="0" err="1"/>
                  <a:t>r</a:t>
                </a:r>
                <a:r>
                  <a:rPr lang="en-GB" sz="4000" i="1" baseline="-25000" dirty="0" err="1"/>
                  <a:t>x</a:t>
                </a:r>
                <a:r>
                  <a:rPr lang="en-GB" sz="4000" i="1" dirty="0"/>
                  <a:t>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sz="400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lang="ru-RU" sz="4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ru-RU" sz="40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m:rPr>
                                    <m:sty m:val="p"/>
                                  </m:rPr>
                                  <a:rPr lang="en-GB" sz="4000"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GB" sz="4000">
                                    <a:latin typeface="Cambria Math" panose="02040503050406030204" pitchFamily="18" charset="0"/>
                                  </a:rPr>
                                  <m:t>s</m:t>
                                </m:r>
                              </m:sub>
                              <m:sup>
                                <m:r>
                                  <a:rPr lang="en-GB" sz="400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bSup>
                          </m:num>
                          <m:den>
                            <m:r>
                              <a:rPr lang="en-GB" sz="4000">
                                <a:latin typeface="Cambria Math" panose="02040503050406030204" pitchFamily="18" charset="0"/>
                              </a:rPr>
                              <m:t>(</m:t>
                            </m:r>
                            <m:f>
                              <m:fPr>
                                <m:ctrlPr>
                                  <a:rPr lang="ru-RU" sz="4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ru-RU" sz="4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GB" sz="400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GB" sz="4000">
                                        <a:latin typeface="Cambria Math" panose="02040503050406030204" pitchFamily="18" charset="0"/>
                                      </a:rPr>
                                      <m:t>sc</m:t>
                                    </m:r>
                                    <m:r>
                                      <a:rPr lang="en-GB" sz="40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ru-RU" sz="4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GB" sz="400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GB" sz="4000">
                                        <a:latin typeface="Cambria Math" panose="02040503050406030204" pitchFamily="18" charset="0"/>
                                      </a:rPr>
                                      <m:t>sc</m:t>
                                    </m:r>
                                    <m:r>
                                      <a:rPr lang="en-GB" sz="40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GB" sz="400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rad>
                  </m:oMath>
                </a14:m>
                <a:r>
                  <a:rPr lang="en-GB" sz="4000" dirty="0"/>
                  <a:t> 		</a:t>
                </a:r>
                <a:r>
                  <a:rPr lang="en-GB" dirty="0"/>
                  <a:t>			</a:t>
                </a: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0" y="246185"/>
                <a:ext cx="10591800" cy="5930778"/>
              </a:xfrm>
              <a:blipFill rotWithShape="0">
                <a:blip r:embed="rId2"/>
                <a:stretch>
                  <a:fillRect l="-161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360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91662" y="410308"/>
                <a:ext cx="10662138" cy="576665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ru-RU" dirty="0" err="1">
                    <a:solidFill>
                      <a:srgbClr val="0070C0"/>
                    </a:solidFill>
                  </a:rPr>
                  <a:t>Турбидиметрия</a:t>
                </a:r>
                <a:r>
                  <a:rPr lang="ru-RU" dirty="0"/>
                  <a:t> основана на измерении интенсивности света, проходящего через дисперсную систему </a:t>
                </a:r>
                <a:r>
                  <a:rPr lang="en-GB" dirty="0"/>
                  <a:t>(</a:t>
                </a:r>
                <a:r>
                  <a:rPr lang="en-GB" dirty="0" smtClean="0"/>
                  <a:t>I</a:t>
                </a:r>
                <a:r>
                  <a:rPr lang="ru-RU" baseline="-25000" dirty="0" err="1" smtClean="0"/>
                  <a:t>прош</a:t>
                </a:r>
                <a:r>
                  <a:rPr lang="en-GB" dirty="0" smtClean="0"/>
                  <a:t>).</a:t>
                </a:r>
                <a:endParaRPr lang="ru-RU" dirty="0" smtClean="0"/>
              </a:p>
              <a:p>
                <a:r>
                  <a:rPr lang="en-GB" dirty="0" smtClean="0"/>
                  <a:t> </a:t>
                </a:r>
                <a:r>
                  <a:rPr lang="ru-RU" dirty="0"/>
                  <a:t>Экстинкцию можно рассчитать по формуле </a:t>
                </a:r>
                <a:r>
                  <a:rPr lang="en-GB" dirty="0"/>
                  <a:t>(2).</a:t>
                </a:r>
              </a:p>
              <a:p>
                <a:r>
                  <a:rPr lang="ru-RU" dirty="0"/>
                  <a:t>При одинаковой парциальной концентрации стандартного и тестового образцов оптические плотности D</a:t>
                </a:r>
                <a:r>
                  <a:rPr lang="en-US" dirty="0"/>
                  <a:t> </a:t>
                </a:r>
                <a:r>
                  <a:rPr lang="ru-RU" dirty="0"/>
                  <a:t>соотносятся к объемам частиц или кубу их радиусов.</a:t>
                </a:r>
                <a:r>
                  <a:rPr lang="en-GB" dirty="0"/>
                  <a:t> </a:t>
                </a:r>
                <a:endParaRPr lang="ru-RU" dirty="0"/>
              </a:p>
              <a:p>
                <a:endParaRPr lang="ru-RU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𝑡𝑒𝑠𝑡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𝑒𝑡</m:t>
                            </m:r>
                          </m:sub>
                        </m:sSub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𝑡𝑒𝑠𝑡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𝑒𝑡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GB" dirty="0"/>
                  <a:t>       or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𝑡𝑒𝑠𝑡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𝑡𝑒𝑠𝑡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𝑒𝑡</m:t>
                                </m:r>
                              </m:sub>
                            </m:sSub>
                          </m:den>
                        </m:f>
                      </m:e>
                    </m:rad>
                    <m:r>
                      <a:rPr lang="en-GB" i="1">
                        <a:latin typeface="Cambria Math" panose="02040503050406030204" pitchFamily="18" charset="0"/>
                      </a:rPr>
                      <m:t>)</m:t>
                    </m:r>
                    <m:sSubSup>
                      <m:sSubSup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𝑒𝑡</m:t>
                        </m:r>
                      </m:sub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bSup>
                  </m:oMath>
                </a14:m>
                <a:r>
                  <a:rPr lang="en-GB" dirty="0"/>
                  <a:t>  ,				 	</a:t>
                </a:r>
                <a:endParaRPr lang="ru-RU" dirty="0"/>
              </a:p>
              <a:p>
                <a:endParaRPr lang="ru-RU" dirty="0" smtClean="0"/>
              </a:p>
              <a:p>
                <a:r>
                  <a:rPr lang="ru-RU" dirty="0" smtClean="0"/>
                  <a:t>где</a:t>
                </a:r>
                <a:r>
                  <a:rPr lang="en-GB" dirty="0" smtClean="0"/>
                  <a:t> </a:t>
                </a:r>
                <a:r>
                  <a:rPr lang="en-GB" dirty="0" err="1"/>
                  <a:t>r</a:t>
                </a:r>
                <a:r>
                  <a:rPr lang="en-GB" baseline="-25000" dirty="0" err="1"/>
                  <a:t>test</a:t>
                </a:r>
                <a:r>
                  <a:rPr lang="en-GB" baseline="-25000" dirty="0"/>
                  <a:t>,</a:t>
                </a:r>
                <a:r>
                  <a:rPr lang="en-GB" dirty="0"/>
                  <a:t> </a:t>
                </a:r>
                <a:r>
                  <a:rPr lang="en-GB" dirty="0" err="1"/>
                  <a:t>r</a:t>
                </a:r>
                <a:r>
                  <a:rPr lang="en-GB" baseline="-25000" dirty="0" err="1"/>
                  <a:t>s</a:t>
                </a:r>
                <a:r>
                  <a:rPr lang="en-GB" dirty="0"/>
                  <a:t> , </a:t>
                </a:r>
                <a:r>
                  <a:rPr lang="en-GB" dirty="0" err="1"/>
                  <a:t>D</a:t>
                </a:r>
                <a:r>
                  <a:rPr lang="en-GB" baseline="-25000" dirty="0" err="1"/>
                  <a:t>test</a:t>
                </a:r>
                <a:r>
                  <a:rPr lang="en-GB" baseline="-25000" dirty="0"/>
                  <a:t> </a:t>
                </a:r>
                <a:r>
                  <a:rPr lang="ru-RU" dirty="0"/>
                  <a:t>и</a:t>
                </a:r>
                <a:r>
                  <a:rPr lang="en-GB" dirty="0"/>
                  <a:t> D</a:t>
                </a:r>
                <a:r>
                  <a:rPr lang="en-GB" baseline="-25000" dirty="0"/>
                  <a:t>s </a:t>
                </a:r>
                <a:r>
                  <a:rPr lang="en-GB" dirty="0"/>
                  <a:t> - </a:t>
                </a:r>
                <a:r>
                  <a:rPr lang="ru-RU" dirty="0"/>
                  <a:t>соответственно радиусы и экстинкции тестируемого раствора с тестируемыми и стандартными наночастицами</a:t>
                </a:r>
                <a:r>
                  <a:rPr lang="en-GB" dirty="0"/>
                  <a:t>. </a:t>
                </a:r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1662" y="410308"/>
                <a:ext cx="10662138" cy="5766655"/>
              </a:xfrm>
              <a:blipFill rotWithShape="0">
                <a:blip r:embed="rId2"/>
                <a:stretch>
                  <a:fillRect l="-1029" t="-2326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7906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396</Words>
  <Application>Microsoft Office PowerPoint</Application>
  <PresentationFormat>Широкоэкранный</PresentationFormat>
  <Paragraphs>66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15</cp:revision>
  <dcterms:created xsi:type="dcterms:W3CDTF">2018-10-25T11:23:58Z</dcterms:created>
  <dcterms:modified xsi:type="dcterms:W3CDTF">2021-11-09T12:40:34Z</dcterms:modified>
</cp:coreProperties>
</file>